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8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0B262-79C1-4EE9-B6C1-2735D835CFDF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911CC-5DF4-422C-9CC8-5EBBD0FDC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18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025B-44B4-42F2-88E0-10A30311A377}" type="datetime1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CENG3430 Tutorial 1, Introduction to Vivado v.7a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64CCA-9750-4DBD-8674-A09C589AB4B4}" type="datetime1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CENG3430 Tutorial 1, Introduction to Vivado v.7a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BCB94-ACB1-47B6-BB45-D18FB23B4318}" type="datetime1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CENG3430 Tutorial 1, Introduction to Vivado v.7a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5D48C-8FF5-4988-82A5-2AA3ABAF2952}" type="datetime1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CENG3430 Tutorial 1, Introduction to Vivado v.7a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8E088-F36F-41F4-B12B-D21DDF544DD6}" type="datetime1">
              <a:rPr lang="en-US" smtClean="0"/>
              <a:t>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CENG3430 Tutorial 1, Introduction to Vivado v.7a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0F94-E55C-4528-87EC-552A32C5F80D}" type="datetime1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CENG3430 Tutorial 1, Introduction to Vivado v.7a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E2FF-4C58-47F2-8EFE-2A87548F8E57}" type="datetime1">
              <a:rPr lang="en-US" smtClean="0"/>
              <a:t>1/6/23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CENG3430 Tutorial 1, Introduction to Vivado v.7a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B4DC-95DC-4C9D-8F61-FB4C63F7CFFC}" type="datetime1">
              <a:rPr lang="en-US" smtClean="0"/>
              <a:t>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CENG3430 Tutorial 1, Introduction to Vivado v.7a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112B-56F6-4081-BE16-3007E994F3BE}" type="datetime1">
              <a:rPr lang="en-US" smtClean="0"/>
              <a:t>1/6/23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CENG3430 Tutorial 1, Introduction to Vivado v.7a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28FD4-4360-48D5-BD98-80AA9FD2960A}" type="datetime1">
              <a:rPr lang="en-US" smtClean="0"/>
              <a:t>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CENG3430 Tutorial 1, Introduction to Vivado v.7a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B40A-DF8B-4B14-B3E5-73958E9DF566}" type="datetime1">
              <a:rPr lang="en-US" smtClean="0"/>
              <a:t>1/6/23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CENG3430 Tutorial 1, Introduction to Vivado v.7a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2982627-F96D-458F-894E-6329AFA2FBE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CENG3430 Tutorial 1, Introduction to Vivado v.7a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2CF9ED4-D28F-485E-9B80-00CD7EF150FC}" type="datetime1">
              <a:rPr lang="en-US" smtClean="0"/>
              <a:t>1/6/23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vhdl.lapinoo.ne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sw_manuals/xilinx2012_2/ug903-vivado-using-constraints.pdf" TargetMode="External"/><Relationship Id="rId2" Type="http://schemas.openxmlformats.org/officeDocument/2006/relationships/hyperlink" Target="https://www.xilinx.com/support/university/boards-portfolio/xup-boards/XUPZedBoard.html#design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543800" cy="2593975"/>
          </a:xfrm>
        </p:spPr>
        <p:txBody>
          <a:bodyPr/>
          <a:lstStyle/>
          <a:p>
            <a:pPr algn="ctr"/>
            <a:r>
              <a:rPr lang="en-US" altLang="zh-CN" sz="5400" dirty="0"/>
              <a:t>Introduction to </a:t>
            </a:r>
            <a:r>
              <a:rPr lang="en-US" altLang="zh-CN" sz="5400" dirty="0" err="1"/>
              <a:t>Vivado</a:t>
            </a:r>
            <a:endParaRPr lang="en-US" altLang="zh-CN" sz="5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1</a:t>
            </a:fld>
            <a:endParaRPr lang="en-US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EBD4BDA4-764C-EAB1-4442-9DB63CAD3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12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8" t="22705" r="27688" b="26493"/>
          <a:stretch/>
        </p:blipFill>
        <p:spPr bwMode="auto">
          <a:xfrm>
            <a:off x="1524000" y="1676400"/>
            <a:ext cx="5334000" cy="379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6019800"/>
            <a:ext cx="685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Step 7: Click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48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5" t="23097" r="27811" b="26689"/>
          <a:stretch/>
        </p:blipFill>
        <p:spPr bwMode="auto">
          <a:xfrm>
            <a:off x="152399" y="609600"/>
            <a:ext cx="396478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51054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8: Click Add Files, select the downloaded XDC file</a:t>
            </a:r>
          </a:p>
          <a:p>
            <a:r>
              <a:rPr lang="en-US" sz="2400" dirty="0"/>
              <a:t>             Press Next or Press Next if no XDC file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7" t="22809" r="27897" b="26200"/>
          <a:stretch/>
        </p:blipFill>
        <p:spPr bwMode="auto">
          <a:xfrm>
            <a:off x="4267200" y="1371600"/>
            <a:ext cx="4722920" cy="342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6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3" t="22705" r="27688" b="26100"/>
          <a:stretch/>
        </p:blipFill>
        <p:spPr bwMode="auto">
          <a:xfrm>
            <a:off x="1066800" y="1295399"/>
            <a:ext cx="6477000" cy="466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8936" y="6198379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9: Click Boards -&gt; Select </a:t>
            </a:r>
            <a:r>
              <a:rPr lang="en-US" sz="2400" dirty="0" err="1"/>
              <a:t>Zedboard</a:t>
            </a:r>
            <a:r>
              <a:rPr lang="en-US" sz="2400" dirty="0"/>
              <a:t> -&gt; Click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4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8"/>
          <a:stretch/>
        </p:blipFill>
        <p:spPr bwMode="auto">
          <a:xfrm>
            <a:off x="457200" y="1066800"/>
            <a:ext cx="7620000" cy="449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59391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10: Click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83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1" t="27020" r="31611" b="30808"/>
          <a:stretch/>
        </p:blipFill>
        <p:spPr bwMode="auto">
          <a:xfrm>
            <a:off x="2209800" y="2133600"/>
            <a:ext cx="4724400" cy="3385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58674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10: If you see this box, just click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592"/>
            <a:ext cx="8229600" cy="1143000"/>
          </a:xfrm>
        </p:spPr>
        <p:txBody>
          <a:bodyPr/>
          <a:lstStyle/>
          <a:p>
            <a:r>
              <a:rPr lang="en-US" sz="3600" dirty="0"/>
              <a:t>Now we can start writing our code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7"/>
          <a:stretch/>
        </p:blipFill>
        <p:spPr bwMode="auto">
          <a:xfrm>
            <a:off x="457200" y="1619250"/>
            <a:ext cx="7620000" cy="457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9144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programming interface :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286000"/>
            <a:ext cx="914400" cy="3810000"/>
          </a:xfrm>
          <a:prstGeom prst="rect">
            <a:avLst/>
          </a:prstGeom>
          <a:solidFill>
            <a:srgbClr val="00B0F0">
              <a:alpha val="29000"/>
            </a:srgbClr>
          </a:solidFill>
          <a:ln>
            <a:solidFill>
              <a:schemeClr val="accent1">
                <a:lumMod val="20000"/>
                <a:lumOff val="8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7800" y="1984177"/>
            <a:ext cx="1752600" cy="13716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solidFill>
              <a:schemeClr val="accent1">
                <a:lumMod val="20000"/>
                <a:lumOff val="8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00400" y="2057400"/>
            <a:ext cx="4800600" cy="2743200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solidFill>
              <a:schemeClr val="accent1">
                <a:lumMod val="20000"/>
                <a:lumOff val="8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4876800"/>
            <a:ext cx="6705600" cy="121920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20000"/>
                <a:lumOff val="8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5117068"/>
            <a:ext cx="83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Select different 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75147" y="6101901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Shows the IDE status / warning / error message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0" y="2692189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Source directory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77000" y="228600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Code writing area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2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 t="6816" r="-18" b="30416"/>
          <a:stretch/>
        </p:blipFill>
        <p:spPr bwMode="auto">
          <a:xfrm>
            <a:off x="152400" y="381000"/>
            <a:ext cx="8991600" cy="401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2656" y="4724400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source directory, you will see the source file created in Step 6.</a:t>
            </a:r>
          </a:p>
          <a:p>
            <a:r>
              <a:rPr lang="en-US" b="1" dirty="0"/>
              <a:t>Double click to open it.</a:t>
            </a:r>
          </a:p>
          <a:p>
            <a:endParaRPr lang="en-US" dirty="0"/>
          </a:p>
          <a:p>
            <a:r>
              <a:rPr lang="en-US" dirty="0"/>
              <a:t>(It is normal to see the file name appears twice in syntax error files and non-module file if the source code is empty or has syntax error)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3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143000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6167735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Copy the code downloaded file eLearning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9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b="31004"/>
          <a:stretch/>
        </p:blipFill>
        <p:spPr bwMode="auto">
          <a:xfrm>
            <a:off x="152400" y="1219200"/>
            <a:ext cx="8878569" cy="436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9436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saving the code, the source directory should look like this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9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 to write a </a:t>
            </a:r>
            <a:r>
              <a:rPr lang="en-US" dirty="0" err="1"/>
              <a:t>testbench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finishing your source code</a:t>
            </a:r>
          </a:p>
          <a:p>
            <a:endParaRPr lang="en-US" dirty="0"/>
          </a:p>
          <a:p>
            <a:r>
              <a:rPr lang="en-US" dirty="0"/>
              <a:t>Under the source window,  right click on the simulation sources</a:t>
            </a:r>
          </a:p>
          <a:p>
            <a:pPr marL="0" indent="0">
              <a:buNone/>
            </a:pPr>
            <a:r>
              <a:rPr lang="en-US" dirty="0"/>
              <a:t>-&gt; Add sources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00" b="59128"/>
          <a:stretch/>
        </p:blipFill>
        <p:spPr bwMode="auto">
          <a:xfrm>
            <a:off x="4191000" y="3428999"/>
            <a:ext cx="4724400" cy="332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Vivado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using IDE for VHDL / Verilog</a:t>
            </a:r>
          </a:p>
          <a:p>
            <a:r>
              <a:rPr lang="en-US" dirty="0"/>
              <a:t>Running simulation to test your design</a:t>
            </a:r>
          </a:p>
          <a:p>
            <a:r>
              <a:rPr lang="en-US" dirty="0"/>
              <a:t>Download the compiled code to FPGA board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0"/>
          <a:stretch/>
        </p:blipFill>
        <p:spPr bwMode="auto">
          <a:xfrm>
            <a:off x="1371600" y="3047999"/>
            <a:ext cx="5531192" cy="329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4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5" t="22859" r="25846" b="26599"/>
          <a:stretch/>
        </p:blipFill>
        <p:spPr bwMode="auto">
          <a:xfrm>
            <a:off x="1828800" y="1752600"/>
            <a:ext cx="5486400" cy="360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0" y="5718128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“Add or Create Simulation Sources” -&gt; Next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84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5210175" cy="341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306758"/>
            <a:ext cx="3124200" cy="172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82066" y="5486400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“Create File” -&gt; Get the </a:t>
            </a:r>
            <a:r>
              <a:rPr lang="en-US" dirty="0" err="1"/>
              <a:t>testbench</a:t>
            </a:r>
            <a:r>
              <a:rPr lang="en-US" dirty="0"/>
              <a:t> a name</a:t>
            </a:r>
          </a:p>
          <a:p>
            <a:r>
              <a:rPr lang="en-US" dirty="0"/>
              <a:t>(Usually same name with your source code, adding _test as postfix)</a:t>
            </a:r>
          </a:p>
          <a:p>
            <a:r>
              <a:rPr lang="en-US" dirty="0"/>
              <a:t>-&gt; “OK”-&gt;”Finish”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2800" y="3505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0" y="39869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05213" y="466713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67200" y="435627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43025"/>
            <a:ext cx="58674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2066" y="54864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see this window, just click OK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8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testbench</a:t>
            </a:r>
            <a:r>
              <a:rPr lang="en-US" dirty="0"/>
              <a:t>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</a:t>
            </a:r>
            <a:r>
              <a:rPr lang="en-US" sz="2800" dirty="0" err="1"/>
              <a:t>Vivado</a:t>
            </a:r>
            <a:r>
              <a:rPr lang="en-US" sz="2800" dirty="0"/>
              <a:t>, the </a:t>
            </a:r>
            <a:r>
              <a:rPr lang="en-US" sz="2800" dirty="0" err="1"/>
              <a:t>testbench</a:t>
            </a:r>
            <a:r>
              <a:rPr lang="en-US" sz="2800" dirty="0"/>
              <a:t> file will not generate automatically</a:t>
            </a:r>
          </a:p>
          <a:p>
            <a:pPr marL="0" indent="0">
              <a:buNone/>
            </a:pPr>
            <a:r>
              <a:rPr lang="en-US" sz="1800" dirty="0"/>
              <a:t>      (But the older software can do that… )</a:t>
            </a:r>
          </a:p>
          <a:p>
            <a:endParaRPr lang="en-US" dirty="0"/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http://vhdl.lapinoo.net/</a:t>
            </a:r>
            <a:endParaRPr lang="en-US" dirty="0"/>
          </a:p>
          <a:p>
            <a:r>
              <a:rPr lang="en-US" sz="2800" dirty="0"/>
              <a:t>Paste your main board source code on it, the website will generate the </a:t>
            </a:r>
            <a:r>
              <a:rPr lang="en-US" sz="2800" dirty="0" err="1"/>
              <a:t>testbench</a:t>
            </a:r>
            <a:r>
              <a:rPr lang="en-US" sz="2800" dirty="0"/>
              <a:t> file for you</a:t>
            </a:r>
          </a:p>
          <a:p>
            <a:endParaRPr lang="en-US" sz="2800" dirty="0"/>
          </a:p>
          <a:p>
            <a:r>
              <a:rPr lang="en-US" sz="2800" dirty="0"/>
              <a:t>Copy the generated content, replace all content in the </a:t>
            </a:r>
            <a:r>
              <a:rPr lang="en-US" sz="2800" dirty="0" err="1"/>
              <a:t>Vivado</a:t>
            </a:r>
            <a:r>
              <a:rPr lang="en-US" sz="2800" dirty="0"/>
              <a:t> </a:t>
            </a:r>
            <a:r>
              <a:rPr lang="en-US" sz="2800" dirty="0" err="1"/>
              <a:t>testbench</a:t>
            </a:r>
            <a:r>
              <a:rPr lang="en-US" sz="2800" dirty="0"/>
              <a:t> file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0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5" r="69228" b="6565"/>
          <a:stretch/>
        </p:blipFill>
        <p:spPr bwMode="auto">
          <a:xfrm>
            <a:off x="31812" y="228600"/>
            <a:ext cx="4159188" cy="63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15000" y="1524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Unfortunately, the generated content have to modify before we execute…</a:t>
            </a:r>
          </a:p>
        </p:txBody>
      </p:sp>
      <p:sp>
        <p:nvSpPr>
          <p:cNvPr id="9" name="Right Brace 8"/>
          <p:cNvSpPr/>
          <p:nvPr/>
        </p:nvSpPr>
        <p:spPr>
          <a:xfrm>
            <a:off x="2209800" y="6019800"/>
            <a:ext cx="152400" cy="5977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38400" y="5971181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 those line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09600" y="5867400"/>
            <a:ext cx="152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8200" y="5715000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“end </a:t>
            </a:r>
            <a:r>
              <a:rPr lang="en-US" sz="1400" dirty="0" err="1">
                <a:solidFill>
                  <a:srgbClr val="FF0000"/>
                </a:solidFill>
              </a:rPr>
              <a:t>tb</a:t>
            </a:r>
            <a:r>
              <a:rPr lang="en-US" sz="1400" dirty="0">
                <a:solidFill>
                  <a:srgbClr val="FF0000"/>
                </a:solidFill>
              </a:rPr>
              <a:t>;” change to “end;”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5000" y="1078689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 the name, to match the name of </a:t>
            </a:r>
            <a:r>
              <a:rPr lang="en-US" sz="1400" dirty="0" err="1">
                <a:solidFill>
                  <a:srgbClr val="FF0000"/>
                </a:solidFill>
              </a:rPr>
              <a:t>testbench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5300" y="762000"/>
            <a:ext cx="381000" cy="152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4800" y="847078"/>
            <a:ext cx="381000" cy="152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43000" y="1080177"/>
            <a:ext cx="381000" cy="152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33500" y="5257800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&lt;-Add your test case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3400" y="4611469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For example :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A &lt;= '0';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EN0 &lt;= '0';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wait for 100 ns;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A &lt;= '1';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EN1 &lt;= '0';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	wait for 100 ns;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Which means you force a constant 0 to A / EN0 for 100ns</a:t>
            </a:r>
          </a:p>
          <a:p>
            <a:r>
              <a:rPr lang="en-US" sz="1400" dirty="0">
                <a:solidFill>
                  <a:srgbClr val="00B050"/>
                </a:solidFill>
              </a:rPr>
              <a:t>After that, you force a constant 1 to A / 0 to EN0 for 100ns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42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Now you can run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Flow Navigator-&gt;Run Simulation-&gt;Run Behavioral Simulation</a:t>
            </a:r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584" b="24986"/>
          <a:stretch/>
        </p:blipFill>
        <p:spPr bwMode="auto">
          <a:xfrm>
            <a:off x="1905000" y="2507941"/>
            <a:ext cx="5486400" cy="435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96536" y="3040620"/>
            <a:ext cx="1508464" cy="369332"/>
            <a:chOff x="396536" y="2329934"/>
            <a:chExt cx="1508464" cy="36933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524000" y="25146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96536" y="2329934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Click this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59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can see the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adjust the width, modify </a:t>
            </a:r>
            <a:r>
              <a:rPr lang="en-US" sz="2800" dirty="0" err="1"/>
              <a:t>tbPeriod</a:t>
            </a:r>
            <a:r>
              <a:rPr lang="en-US" sz="2800" dirty="0"/>
              <a:t> in the </a:t>
            </a:r>
            <a:r>
              <a:rPr lang="en-US" sz="2800" dirty="0" err="1"/>
              <a:t>testbench</a:t>
            </a: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5" t="8800" b="24800"/>
          <a:stretch/>
        </p:blipFill>
        <p:spPr bwMode="auto">
          <a:xfrm>
            <a:off x="960422" y="2514600"/>
            <a:ext cx="7223156" cy="449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47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A29A6-77DD-88E2-00F0-21A36786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566B9B-CEF9-2975-D0A2-48FA5DD2C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Zedboard</a:t>
            </a:r>
            <a:r>
              <a:rPr lang="en-US" altLang="zh-CN" dirty="0"/>
              <a:t> docs</a:t>
            </a:r>
          </a:p>
          <a:p>
            <a:pPr lvl="1"/>
            <a:r>
              <a:rPr lang="en-US" altLang="zh-CN" dirty="0">
                <a:hlinkClick r:id="rId2"/>
              </a:rPr>
              <a:t>http://zedboard.org/sites/default/files/documentations/ZedBoard_HW_UG_v2_2.pdf</a:t>
            </a:r>
          </a:p>
          <a:p>
            <a:r>
              <a:rPr lang="en-US" altLang="zh-CN" dirty="0" err="1"/>
              <a:t>Vivado</a:t>
            </a:r>
            <a:r>
              <a:rPr lang="en-US" altLang="zh-CN" dirty="0"/>
              <a:t> design suite user guide – using constraints</a:t>
            </a:r>
          </a:p>
          <a:p>
            <a:pPr lvl="1"/>
            <a:r>
              <a:rPr lang="en-US" altLang="zh-CN" dirty="0">
                <a:hlinkClick r:id="rId3"/>
              </a:rPr>
              <a:t>https://www.xilinx.com/support/documentation/sw_manuals/xilinx2012_2/ug903-vivado-using-constraints.pdf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E391FB-24E4-F404-34A1-FE1D4936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9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F5E7A-C204-20D9-DC06-FE77810C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XDC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4A0395-92D3-2F0D-E8B3-A42EB6198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FPGA is different from the embedded system</a:t>
            </a:r>
          </a:p>
          <a:p>
            <a:r>
              <a:rPr lang="en-US" altLang="zh-CN" dirty="0"/>
              <a:t>The input/output pins are configurable</a:t>
            </a:r>
          </a:p>
          <a:p>
            <a:r>
              <a:rPr lang="en-US" altLang="zh-CN" dirty="0"/>
              <a:t>We have to tell </a:t>
            </a:r>
            <a:r>
              <a:rPr lang="en-US" altLang="zh-CN" dirty="0" err="1"/>
              <a:t>vivado</a:t>
            </a:r>
            <a:r>
              <a:rPr lang="en-US" altLang="zh-CN" dirty="0"/>
              <a:t> which ports we would like to use as input/outputs by modify the XDC file</a:t>
            </a:r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1D99D3-577E-4B30-AD90-A9490331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2" descr="http://fpgacenter.com/fpga/images/fpga_structure_clip_image001.jpg">
            <a:extLst>
              <a:ext uri="{FF2B5EF4-FFF2-40B4-BE49-F238E27FC236}">
                <a16:creationId xmlns:a16="http://schemas.microsoft.com/office/drawing/2014/main" id="{F168235C-AA61-4FD2-DA65-1302CDC87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77" y="3785515"/>
            <a:ext cx="3686986" cy="21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1631A205-10AA-CE13-274F-466B1DACE936}"/>
              </a:ext>
            </a:extLst>
          </p:cNvPr>
          <p:cNvSpPr txBox="1"/>
          <p:nvPr/>
        </p:nvSpPr>
        <p:spPr>
          <a:xfrm>
            <a:off x="542339" y="424891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the inter connections</a:t>
            </a:r>
          </a:p>
        </p:txBody>
      </p:sp>
    </p:spTree>
    <p:extLst>
      <p:ext uri="{BB962C8B-B14F-4D97-AF65-F5344CB8AC3E}">
        <p14:creationId xmlns:p14="http://schemas.microsoft.com/office/powerpoint/2010/main" val="3199220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44E49-FD61-2CDD-BE75-0627AE42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Create XDC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44F16-B7BF-8A37-5BE8-68729A815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Click “File-&gt;Add Sources-&gt;Add or create constrain-&gt;Create File-&gt;OK”</a:t>
            </a:r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4ED7AC-3489-954A-14A6-26735C2F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29</a:t>
            </a:fld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FE76000-A44B-ED6A-6B2F-221F8F15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2123694"/>
            <a:ext cx="5903988" cy="391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E8BCB049-8195-38CF-16B2-4259F54DA40B}"/>
              </a:ext>
            </a:extLst>
          </p:cNvPr>
          <p:cNvGrpSpPr/>
          <p:nvPr/>
        </p:nvGrpSpPr>
        <p:grpSpPr>
          <a:xfrm>
            <a:off x="4981568" y="3349243"/>
            <a:ext cx="4543432" cy="2745808"/>
            <a:chOff x="4981568" y="2643187"/>
            <a:chExt cx="4543432" cy="2745808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DB07883F-586C-5692-1473-E981CFC05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1568" y="2643187"/>
              <a:ext cx="3019425" cy="2009775"/>
            </a:xfrm>
            <a:prstGeom prst="rect">
              <a:avLst/>
            </a:prstGeom>
          </p:spPr>
        </p:pic>
        <p:cxnSp>
          <p:nvCxnSpPr>
            <p:cNvPr id="9" name="Straight Arrow Connector 10">
              <a:extLst>
                <a:ext uri="{FF2B5EF4-FFF2-40B4-BE49-F238E27FC236}">
                  <a16:creationId xmlns:a16="http://schemas.microsoft.com/office/drawing/2014/main" id="{D98C6D0E-A4D4-B437-3B94-32A341E85573}"/>
                </a:ext>
              </a:extLst>
            </p:cNvPr>
            <p:cNvCxnSpPr/>
            <p:nvPr/>
          </p:nvCxnSpPr>
          <p:spPr>
            <a:xfrm flipH="1">
              <a:off x="7910512" y="3857624"/>
              <a:ext cx="5334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12">
              <a:extLst>
                <a:ext uri="{FF2B5EF4-FFF2-40B4-BE49-F238E27FC236}">
                  <a16:creationId xmlns:a16="http://schemas.microsoft.com/office/drawing/2014/main" id="{7F2F68F5-A06B-CDC9-0FE4-F3CF4741EA95}"/>
                </a:ext>
              </a:extLst>
            </p:cNvPr>
            <p:cNvCxnSpPr/>
            <p:nvPr/>
          </p:nvCxnSpPr>
          <p:spPr>
            <a:xfrm flipV="1">
              <a:off x="6934200" y="4567240"/>
              <a:ext cx="0" cy="533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89AFF7EC-701D-A8D9-8B28-267F96612877}"/>
                </a:ext>
              </a:extLst>
            </p:cNvPr>
            <p:cNvSpPr txBox="1"/>
            <p:nvPr/>
          </p:nvSpPr>
          <p:spPr>
            <a:xfrm>
              <a:off x="6437388" y="5019663"/>
              <a:ext cx="1473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Press OK</a:t>
              </a: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208FA99E-B9D9-E10F-B868-6C99E0039684}"/>
                </a:ext>
              </a:extLst>
            </p:cNvPr>
            <p:cNvSpPr txBox="1"/>
            <p:nvPr/>
          </p:nvSpPr>
          <p:spPr>
            <a:xfrm>
              <a:off x="8000993" y="3916141"/>
              <a:ext cx="1524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Enter file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92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simulation?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6" y="1446667"/>
            <a:ext cx="6448424" cy="50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59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DD2AC-867D-FDEB-60DD-3C905E74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Create XDC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C8210-8881-DF03-6634-8823FDDA2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Double Click “</a:t>
            </a:r>
            <a:r>
              <a:rPr lang="en-US" altLang="zh-CN" dirty="0" err="1"/>
              <a:t>your_new_created.xdc</a:t>
            </a:r>
            <a:r>
              <a:rPr lang="en-US" altLang="zh-CN" dirty="0"/>
              <a:t>” file. Enter the constrains. </a:t>
            </a:r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52EE6A-64BC-AB91-8C1A-123736A3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2278869-006A-F83F-A9CF-D24B3E10738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69" y="2470632"/>
            <a:ext cx="8229600" cy="3178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785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ACEF0-7E2A-F7F7-1FD9-27A39E44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F422F-6742-A8D3-AED8-E473AD95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B1578C-1578-157B-A712-F5013665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31</a:t>
            </a:fld>
            <a:endParaRPr lang="en-US"/>
          </a:p>
        </p:txBody>
      </p:sp>
      <p:pic>
        <p:nvPicPr>
          <p:cNvPr id="6" name="内容占位符 10">
            <a:extLst>
              <a:ext uri="{FF2B5EF4-FFF2-40B4-BE49-F238E27FC236}">
                <a16:creationId xmlns:a16="http://schemas.microsoft.com/office/drawing/2014/main" id="{C73F7BA4-8765-D7E3-C6C6-7DE5BC840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877" y="116012"/>
            <a:ext cx="7052246" cy="6295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7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6E066-CBE1-1438-E354-DA5E046E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Electrical specification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FD113-266C-AC8F-8281-90CA6607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The </a:t>
            </a:r>
            <a:r>
              <a:rPr lang="en" altLang="zh-CN" dirty="0" err="1"/>
              <a:t>zedboard</a:t>
            </a:r>
            <a:r>
              <a:rPr lang="en" altLang="zh-CN" dirty="0"/>
              <a:t> has eight user </a:t>
            </a:r>
            <a:r>
              <a:rPr lang="en" altLang="zh-CN" dirty="0" err="1"/>
              <a:t>leds</a:t>
            </a:r>
            <a:r>
              <a:rPr lang="en" altLang="zh-CN" dirty="0"/>
              <a:t>, LD0 – LD7. A logic high from the zynq-7000 AP soc I/O causes the LED to turn on. LED’s are sourced from </a:t>
            </a:r>
            <a:r>
              <a:rPr lang="en" altLang="zh-CN" b="1" dirty="0">
                <a:solidFill>
                  <a:srgbClr val="FF0000"/>
                </a:solidFill>
              </a:rPr>
              <a:t>3.3V</a:t>
            </a:r>
            <a:r>
              <a:rPr lang="en" altLang="zh-CN" dirty="0"/>
              <a:t> banks through 390Ω resistors. </a:t>
            </a:r>
            <a:r>
              <a:rPr lang="en-US" altLang="zh-CN" dirty="0"/>
              <a:t>[p20, </a:t>
            </a:r>
            <a:r>
              <a:rPr lang="en" altLang="zh-CN" dirty="0"/>
              <a:t>(Zynq evaluation and development) hardware user’s guide</a:t>
            </a:r>
            <a:r>
              <a:rPr lang="en-US" altLang="zh-CN" dirty="0"/>
              <a:t>]</a:t>
            </a:r>
          </a:p>
          <a:p>
            <a:r>
              <a:rPr lang="en" altLang="zh-CN" dirty="0" err="1"/>
              <a:t>set_property</a:t>
            </a:r>
            <a:r>
              <a:rPr lang="en" altLang="zh-CN" dirty="0"/>
              <a:t> IOSTANDARD </a:t>
            </a:r>
            <a:r>
              <a:rPr lang="en" altLang="zh-CN" dirty="0">
                <a:solidFill>
                  <a:srgbClr val="FF0000"/>
                </a:solidFill>
              </a:rPr>
              <a:t>LVCMOS33</a:t>
            </a:r>
            <a:r>
              <a:rPr lang="en" altLang="zh-CN" dirty="0"/>
              <a:t> [</a:t>
            </a:r>
            <a:r>
              <a:rPr lang="en" altLang="zh-CN" dirty="0" err="1"/>
              <a:t>get_ports</a:t>
            </a:r>
            <a:r>
              <a:rPr lang="en" altLang="zh-CN" dirty="0"/>
              <a:t> F]</a:t>
            </a:r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3272B7-F301-69FD-11AE-BBE07A61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0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8C2E3-5DB4-B536-9B73-A82F8151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Synthesis, implementation and generate bitstream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9617D-7DD9-1896-960B-B2D651A9A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7E7DE4-3008-BE2F-8122-19A5B6DD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33</a:t>
            </a:fld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8AAE46A-76BA-6988-F229-863340FA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29033" y="1813367"/>
            <a:ext cx="7581567" cy="428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8FA6C81B-B9A9-0289-506E-738E7D0025D2}"/>
              </a:ext>
            </a:extLst>
          </p:cNvPr>
          <p:cNvSpPr txBox="1"/>
          <p:nvPr/>
        </p:nvSpPr>
        <p:spPr>
          <a:xfrm>
            <a:off x="267033" y="5602030"/>
            <a:ext cx="290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Click “Generate </a:t>
            </a:r>
            <a:r>
              <a:rPr lang="en-US" b="1" dirty="0" err="1">
                <a:solidFill>
                  <a:srgbClr val="FF0000"/>
                </a:solidFill>
              </a:rPr>
              <a:t>Bitstream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EE0E9CFE-FB66-48FA-D30C-5AC0C7D66B48}"/>
              </a:ext>
            </a:extLst>
          </p:cNvPr>
          <p:cNvCxnSpPr/>
          <p:nvPr/>
        </p:nvCxnSpPr>
        <p:spPr>
          <a:xfrm>
            <a:off x="818760" y="5512443"/>
            <a:ext cx="381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486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5DCB7-BAC1-4F5B-1851-076A9DC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Synthesis, implementation and generate bitstream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929BC-DA2B-6DFC-2F83-E8AF4E56D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there is no error then you will see the successful message on the log as shown on the picture.</a:t>
            </a:r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2D84D4-0023-4C4C-E254-ECDEF1430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34</a:t>
            </a:fld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E7E20DF-ED8D-E1D9-3D75-8103F2758D1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435" y="2912427"/>
            <a:ext cx="80010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21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Start the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click the </a:t>
            </a:r>
            <a:r>
              <a:rPr lang="en-US" dirty="0" err="1"/>
              <a:t>Vivado</a:t>
            </a:r>
            <a:r>
              <a:rPr lang="en-US" dirty="0"/>
              <a:t> icon in the desktop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start from the Start Menu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Create a new project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4"/>
          <a:stretch/>
        </p:blipFill>
        <p:spPr bwMode="auto">
          <a:xfrm>
            <a:off x="457200" y="1619250"/>
            <a:ext cx="7620000" cy="447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76200" y="2743200"/>
            <a:ext cx="2438400" cy="3048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64008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Click File -&gt; New Project…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9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7"/>
          <a:stretch/>
        </p:blipFill>
        <p:spPr bwMode="auto">
          <a:xfrm>
            <a:off x="838200" y="1219200"/>
            <a:ext cx="7241540" cy="42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57867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 : Click Next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3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1" t="22993" r="27905" b="25904"/>
          <a:stretch/>
        </p:blipFill>
        <p:spPr bwMode="auto">
          <a:xfrm>
            <a:off x="1303698" y="1305016"/>
            <a:ext cx="5647517" cy="408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4140" y="5534881"/>
            <a:ext cx="685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Step 4: Enter the project name</a:t>
            </a:r>
          </a:p>
          <a:p>
            <a:r>
              <a:rPr lang="en-US" sz="2600" dirty="0"/>
              <a:t>             Select the project location for storage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4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22508" r="27688" b="26493"/>
          <a:stretch/>
        </p:blipFill>
        <p:spPr bwMode="auto">
          <a:xfrm>
            <a:off x="1447800" y="838200"/>
            <a:ext cx="5715000" cy="409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5638800"/>
            <a:ext cx="685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Step 5: Select RTL Project -&gt; Next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1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8" t="22116" r="27565" b="25904"/>
          <a:stretch/>
        </p:blipFill>
        <p:spPr bwMode="auto">
          <a:xfrm>
            <a:off x="152400" y="304800"/>
            <a:ext cx="4648200" cy="337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3400" y="3951238"/>
            <a:ext cx="769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6: </a:t>
            </a:r>
          </a:p>
          <a:p>
            <a:r>
              <a:rPr lang="en-US" sz="2400" dirty="0"/>
              <a:t>1. Select Target language and simulator language as “VHDL”</a:t>
            </a:r>
          </a:p>
          <a:p>
            <a:r>
              <a:rPr lang="en-US" sz="2400" dirty="0"/>
              <a:t>2. Click “Create File”</a:t>
            </a:r>
          </a:p>
          <a:p>
            <a:r>
              <a:rPr lang="en-US" sz="2400" dirty="0"/>
              <a:t>    Make sure the File type is VHDL</a:t>
            </a:r>
          </a:p>
          <a:p>
            <a:r>
              <a:rPr lang="en-US" sz="2400" dirty="0"/>
              <a:t>    Give name to the source file </a:t>
            </a:r>
          </a:p>
          <a:p>
            <a:r>
              <a:rPr lang="en-US" sz="2400" dirty="0"/>
              <a:t>    Click OK</a:t>
            </a:r>
          </a:p>
          <a:p>
            <a:r>
              <a:rPr lang="en-US" sz="2400" dirty="0"/>
              <a:t>3. Click Next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1" t="35535" r="36303" b="39888"/>
          <a:stretch/>
        </p:blipFill>
        <p:spPr bwMode="auto">
          <a:xfrm>
            <a:off x="5181600" y="457200"/>
            <a:ext cx="3331939" cy="185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16458" y="2895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2600" y="1828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27033" y="357837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↑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82627-F96D-458F-894E-6329AFA2FB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78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175</TotalTime>
  <Words>851</Words>
  <Application>Microsoft Macintosh PowerPoint</Application>
  <PresentationFormat>全屏显示(4:3)</PresentationFormat>
  <Paragraphs>144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Arial</vt:lpstr>
      <vt:lpstr>Calibri</vt:lpstr>
      <vt:lpstr>Cambria</vt:lpstr>
      <vt:lpstr>Adjacency</vt:lpstr>
      <vt:lpstr>Introduction to Vivado</vt:lpstr>
      <vt:lpstr>Vivado</vt:lpstr>
      <vt:lpstr>What is simulation?</vt:lpstr>
      <vt:lpstr>Step 1: Start the software</vt:lpstr>
      <vt:lpstr>Step 2: Create a new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Now we can start writing our code</vt:lpstr>
      <vt:lpstr>PowerPoint 演示文稿</vt:lpstr>
      <vt:lpstr>PowerPoint 演示文稿</vt:lpstr>
      <vt:lpstr>PowerPoint 演示文稿</vt:lpstr>
      <vt:lpstr>How to write a testbench?</vt:lpstr>
      <vt:lpstr>PowerPoint 演示文稿</vt:lpstr>
      <vt:lpstr>PowerPoint 演示文稿</vt:lpstr>
      <vt:lpstr>PowerPoint 演示文稿</vt:lpstr>
      <vt:lpstr>Generating testbench file</vt:lpstr>
      <vt:lpstr>PowerPoint 演示文稿</vt:lpstr>
      <vt:lpstr>Now you can run simulation</vt:lpstr>
      <vt:lpstr>Now you can see the result</vt:lpstr>
      <vt:lpstr>Reference</vt:lpstr>
      <vt:lpstr>XDC file</vt:lpstr>
      <vt:lpstr>Create XDC file</vt:lpstr>
      <vt:lpstr>Create XDC file</vt:lpstr>
      <vt:lpstr>PowerPoint 演示文稿</vt:lpstr>
      <vt:lpstr>Electrical specification</vt:lpstr>
      <vt:lpstr>Synthesis, implementation and generate bitstream</vt:lpstr>
      <vt:lpstr>Synthesis, implementation and generate bitstream</vt:lpstr>
    </vt:vector>
  </TitlesOfParts>
  <Company>CUHK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CENG3430 Tutorial 1</dc:title>
  <dc:creator>kmlo</dc:creator>
  <cp:lastModifiedBy>Microsoft Office User</cp:lastModifiedBy>
  <cp:revision>30</cp:revision>
  <dcterms:created xsi:type="dcterms:W3CDTF">2015-12-30T08:11:50Z</dcterms:created>
  <dcterms:modified xsi:type="dcterms:W3CDTF">2023-01-06T10:39:06Z</dcterms:modified>
</cp:coreProperties>
</file>